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851" r:id="rId2"/>
    <p:sldId id="852" r:id="rId3"/>
    <p:sldId id="830" r:id="rId4"/>
    <p:sldId id="856" r:id="rId5"/>
    <p:sldId id="829" r:id="rId6"/>
    <p:sldId id="844" r:id="rId7"/>
    <p:sldId id="855" r:id="rId8"/>
    <p:sldId id="857" r:id="rId9"/>
    <p:sldId id="313" r:id="rId1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E"/>
    <a:srgbClr val="F319A5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53" d="100"/>
          <a:sy n="53" d="100"/>
        </p:scale>
        <p:origin x="-3210" y="-1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5D918-0D48-44D3-9287-CAE1B93EB64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F014B99B-BC0F-4D51-AA35-03139CBC5BDF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r>
            <a:rPr lang="ru-RU" sz="2000" b="1" dirty="0" smtClean="0">
              <a:solidFill>
                <a:schemeClr val="tx1"/>
              </a:solidFill>
            </a:rPr>
            <a:t>Уровень </a:t>
          </a:r>
        </a:p>
        <a:p>
          <a:r>
            <a:rPr lang="ru-RU" sz="2000" b="1" dirty="0" smtClean="0">
              <a:solidFill>
                <a:schemeClr val="tx1"/>
              </a:solidFill>
            </a:rPr>
            <a:t>горно-заводской </a:t>
          </a:r>
        </a:p>
        <a:p>
          <a:r>
            <a:rPr lang="ru-RU" sz="2000" b="1" dirty="0" smtClean="0">
              <a:solidFill>
                <a:schemeClr val="tx1"/>
              </a:solidFill>
            </a:rPr>
            <a:t>зоны</a:t>
          </a:r>
        </a:p>
        <a:p>
          <a:endParaRPr lang="ru-RU" sz="1800" b="1" dirty="0">
            <a:solidFill>
              <a:schemeClr val="bg1"/>
            </a:solidFill>
          </a:endParaRPr>
        </a:p>
      </dgm:t>
    </dgm:pt>
    <dgm:pt modelId="{547044BC-B29A-41C2-9396-2C63C92CED4B}" type="parTrans" cxnId="{DF277F6E-5463-4336-ABDE-6CE9BBB5760E}">
      <dgm:prSet/>
      <dgm:spPr/>
      <dgm:t>
        <a:bodyPr/>
        <a:lstStyle/>
        <a:p>
          <a:endParaRPr lang="ru-RU" b="1"/>
        </a:p>
      </dgm:t>
    </dgm:pt>
    <dgm:pt modelId="{310293B5-AF1E-4EB5-9AC5-576D9AB28450}" type="sibTrans" cxnId="{DF277F6E-5463-4336-ABDE-6CE9BBB5760E}">
      <dgm:prSet/>
      <dgm:spPr/>
      <dgm:t>
        <a:bodyPr/>
        <a:lstStyle/>
        <a:p>
          <a:endParaRPr lang="ru-RU" b="1"/>
        </a:p>
      </dgm:t>
    </dgm:pt>
    <dgm:pt modelId="{CBB2EDB4-08BF-49DB-9282-C363CE23E3D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</a:rPr>
            <a:t>Муниципальный уровень </a:t>
          </a:r>
        </a:p>
        <a:p>
          <a:r>
            <a:rPr lang="ru-RU" sz="2000" b="1" dirty="0" smtClean="0">
              <a:solidFill>
                <a:schemeClr val="tx1"/>
              </a:solidFill>
              <a:effectLst/>
            </a:rPr>
            <a:t>С 2016 по настоящее время</a:t>
          </a:r>
          <a:endParaRPr lang="ru-RU" sz="2000" b="1" dirty="0">
            <a:solidFill>
              <a:schemeClr val="tx1"/>
            </a:solidFill>
            <a:effectLst/>
          </a:endParaRPr>
        </a:p>
      </dgm:t>
    </dgm:pt>
    <dgm:pt modelId="{061A8EDF-95EB-4ED1-B54D-E85549B7DDD2}" type="parTrans" cxnId="{AE28E987-068C-4050-9EA0-6987A9368CE5}">
      <dgm:prSet/>
      <dgm:spPr/>
      <dgm:t>
        <a:bodyPr/>
        <a:lstStyle/>
        <a:p>
          <a:endParaRPr lang="ru-RU" b="1"/>
        </a:p>
      </dgm:t>
    </dgm:pt>
    <dgm:pt modelId="{8A73D853-84E8-4FCE-B4F9-A28E61B55BFC}" type="sibTrans" cxnId="{AE28E987-068C-4050-9EA0-6987A9368CE5}">
      <dgm:prSet/>
      <dgm:spPr/>
      <dgm:t>
        <a:bodyPr/>
        <a:lstStyle/>
        <a:p>
          <a:endParaRPr lang="ru-RU" b="1"/>
        </a:p>
      </dgm:t>
    </dgm:pt>
    <dgm:pt modelId="{8380A261-4409-4C6B-8A07-0D64C5422F6D}">
      <dgm:prSet phldrT="[Текст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ru-RU" sz="2000" b="1" dirty="0" smtClean="0"/>
            <a:t>Школьный уровень</a:t>
          </a:r>
        </a:p>
        <a:p>
          <a:r>
            <a:rPr lang="ru-RU" sz="2000" b="1" dirty="0" smtClean="0"/>
            <a:t>2014, 2015</a:t>
          </a:r>
          <a:endParaRPr lang="ru-RU" sz="2000" b="1" dirty="0"/>
        </a:p>
      </dgm:t>
    </dgm:pt>
    <dgm:pt modelId="{FDF2E5F5-8F13-4FFA-81A9-3BFDEEE2F092}" type="sibTrans" cxnId="{E7AC5795-AE57-4629-9DCD-7B603559995E}">
      <dgm:prSet/>
      <dgm:spPr/>
      <dgm:t>
        <a:bodyPr/>
        <a:lstStyle/>
        <a:p>
          <a:endParaRPr lang="ru-RU" b="1"/>
        </a:p>
      </dgm:t>
    </dgm:pt>
    <dgm:pt modelId="{48549D1C-43AC-47BA-B869-251333E1E3E6}" type="parTrans" cxnId="{E7AC5795-AE57-4629-9DCD-7B603559995E}">
      <dgm:prSet/>
      <dgm:spPr/>
      <dgm:t>
        <a:bodyPr/>
        <a:lstStyle/>
        <a:p>
          <a:endParaRPr lang="ru-RU" b="1"/>
        </a:p>
      </dgm:t>
    </dgm:pt>
    <dgm:pt modelId="{8C222443-D6D5-437E-8A06-7845FF64044F}" type="pres">
      <dgm:prSet presAssocID="{C055D918-0D48-44D3-9287-CAE1B93EB64A}" presName="Name0" presStyleCnt="0">
        <dgm:presLayoutVars>
          <dgm:dir/>
          <dgm:animLvl val="lvl"/>
          <dgm:resizeHandles val="exact"/>
        </dgm:presLayoutVars>
      </dgm:prSet>
      <dgm:spPr/>
    </dgm:pt>
    <dgm:pt modelId="{8E592AC7-B094-488F-86DE-8B46AA43A5F7}" type="pres">
      <dgm:prSet presAssocID="{F014B99B-BC0F-4D51-AA35-03139CBC5BDF}" presName="Name8" presStyleCnt="0"/>
      <dgm:spPr/>
    </dgm:pt>
    <dgm:pt modelId="{47753778-DDCD-4F66-8671-0963E55AC1AB}" type="pres">
      <dgm:prSet presAssocID="{F014B99B-BC0F-4D51-AA35-03139CBC5BDF}" presName="level" presStyleLbl="node1" presStyleIdx="0" presStyleCnt="3" custScaleX="117259" custScaleY="493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BBE6D-1C8E-4142-827F-B1B32D20364B}" type="pres">
      <dgm:prSet presAssocID="{F014B99B-BC0F-4D51-AA35-03139CBC5B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09C55-E487-4600-AFD0-8994D3888F22}" type="pres">
      <dgm:prSet presAssocID="{CBB2EDB4-08BF-49DB-9282-C363CE23E3D0}" presName="Name8" presStyleCnt="0"/>
      <dgm:spPr/>
    </dgm:pt>
    <dgm:pt modelId="{7099C5AD-A666-455F-9144-31509FAE35FB}" type="pres">
      <dgm:prSet presAssocID="{CBB2EDB4-08BF-49DB-9282-C363CE23E3D0}" presName="level" presStyleLbl="node1" presStyleIdx="1" presStyleCnt="3" custScaleY="42533" custLinFactNeighborX="298" custLinFactNeighborY="7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4A9E2-4365-4891-A563-4210D9FE6047}" type="pres">
      <dgm:prSet presAssocID="{CBB2EDB4-08BF-49DB-9282-C363CE23E3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6420A-6794-4210-A8DC-A681DFE94B26}" type="pres">
      <dgm:prSet presAssocID="{8380A261-4409-4C6B-8A07-0D64C5422F6D}" presName="Name8" presStyleCnt="0"/>
      <dgm:spPr/>
    </dgm:pt>
    <dgm:pt modelId="{3405B94A-B110-4EB0-B99D-680A85764021}" type="pres">
      <dgm:prSet presAssocID="{8380A261-4409-4C6B-8A07-0D64C5422F6D}" presName="level" presStyleLbl="node1" presStyleIdx="2" presStyleCnt="3" custScaleY="43152" custLinFactNeighborX="1216" custLinFactNeighborY="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89FCB-B92C-4A52-BB06-4A95FA62001B}" type="pres">
      <dgm:prSet presAssocID="{8380A261-4409-4C6B-8A07-0D64C5422F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FF4DA1-FDD1-4A77-9067-1D89FA124758}" type="presOf" srcId="{8380A261-4409-4C6B-8A07-0D64C5422F6D}" destId="{3405B94A-B110-4EB0-B99D-680A85764021}" srcOrd="0" destOrd="0" presId="urn:microsoft.com/office/officeart/2005/8/layout/pyramid1"/>
    <dgm:cxn modelId="{DF277F6E-5463-4336-ABDE-6CE9BBB5760E}" srcId="{C055D918-0D48-44D3-9287-CAE1B93EB64A}" destId="{F014B99B-BC0F-4D51-AA35-03139CBC5BDF}" srcOrd="0" destOrd="0" parTransId="{547044BC-B29A-41C2-9396-2C63C92CED4B}" sibTransId="{310293B5-AF1E-4EB5-9AC5-576D9AB28450}"/>
    <dgm:cxn modelId="{B5B99929-DE0B-4484-BAD0-F0C7064362C3}" type="presOf" srcId="{F014B99B-BC0F-4D51-AA35-03139CBC5BDF}" destId="{47753778-DDCD-4F66-8671-0963E55AC1AB}" srcOrd="0" destOrd="0" presId="urn:microsoft.com/office/officeart/2005/8/layout/pyramid1"/>
    <dgm:cxn modelId="{EC55FC8A-C161-454D-972C-369A9D7C0D75}" type="presOf" srcId="{C055D918-0D48-44D3-9287-CAE1B93EB64A}" destId="{8C222443-D6D5-437E-8A06-7845FF64044F}" srcOrd="0" destOrd="0" presId="urn:microsoft.com/office/officeart/2005/8/layout/pyramid1"/>
    <dgm:cxn modelId="{A9C02001-3A4F-4635-9AFD-DB91E3AC22EC}" type="presOf" srcId="{CBB2EDB4-08BF-49DB-9282-C363CE23E3D0}" destId="{7099C5AD-A666-455F-9144-31509FAE35FB}" srcOrd="0" destOrd="0" presId="urn:microsoft.com/office/officeart/2005/8/layout/pyramid1"/>
    <dgm:cxn modelId="{E7AC5795-AE57-4629-9DCD-7B603559995E}" srcId="{C055D918-0D48-44D3-9287-CAE1B93EB64A}" destId="{8380A261-4409-4C6B-8A07-0D64C5422F6D}" srcOrd="2" destOrd="0" parTransId="{48549D1C-43AC-47BA-B869-251333E1E3E6}" sibTransId="{FDF2E5F5-8F13-4FFA-81A9-3BFDEEE2F092}"/>
    <dgm:cxn modelId="{96C1ED1D-B6E6-487A-AF26-14A22B5A5AFF}" type="presOf" srcId="{F014B99B-BC0F-4D51-AA35-03139CBC5BDF}" destId="{158BBE6D-1C8E-4142-827F-B1B32D20364B}" srcOrd="1" destOrd="0" presId="urn:microsoft.com/office/officeart/2005/8/layout/pyramid1"/>
    <dgm:cxn modelId="{AE28E987-068C-4050-9EA0-6987A9368CE5}" srcId="{C055D918-0D48-44D3-9287-CAE1B93EB64A}" destId="{CBB2EDB4-08BF-49DB-9282-C363CE23E3D0}" srcOrd="1" destOrd="0" parTransId="{061A8EDF-95EB-4ED1-B54D-E85549B7DDD2}" sibTransId="{8A73D853-84E8-4FCE-B4F9-A28E61B55BFC}"/>
    <dgm:cxn modelId="{8541D708-C407-4850-9909-9F7C5EDB4C83}" type="presOf" srcId="{8380A261-4409-4C6B-8A07-0D64C5422F6D}" destId="{EB789FCB-B92C-4A52-BB06-4A95FA62001B}" srcOrd="1" destOrd="0" presId="urn:microsoft.com/office/officeart/2005/8/layout/pyramid1"/>
    <dgm:cxn modelId="{2A79B3DB-C2F7-40D8-96A2-E3A163D93AB5}" type="presOf" srcId="{CBB2EDB4-08BF-49DB-9282-C363CE23E3D0}" destId="{8064A9E2-4365-4891-A563-4210D9FE6047}" srcOrd="1" destOrd="0" presId="urn:microsoft.com/office/officeart/2005/8/layout/pyramid1"/>
    <dgm:cxn modelId="{9CB64569-98F1-4884-BED1-F269F6FA8F22}" type="presParOf" srcId="{8C222443-D6D5-437E-8A06-7845FF64044F}" destId="{8E592AC7-B094-488F-86DE-8B46AA43A5F7}" srcOrd="0" destOrd="0" presId="urn:microsoft.com/office/officeart/2005/8/layout/pyramid1"/>
    <dgm:cxn modelId="{05682911-ACD7-473C-86A8-19A6FB6F1656}" type="presParOf" srcId="{8E592AC7-B094-488F-86DE-8B46AA43A5F7}" destId="{47753778-DDCD-4F66-8671-0963E55AC1AB}" srcOrd="0" destOrd="0" presId="urn:microsoft.com/office/officeart/2005/8/layout/pyramid1"/>
    <dgm:cxn modelId="{F2FD8A84-98F8-4D6B-85B9-348743A2C10D}" type="presParOf" srcId="{8E592AC7-B094-488F-86DE-8B46AA43A5F7}" destId="{158BBE6D-1C8E-4142-827F-B1B32D20364B}" srcOrd="1" destOrd="0" presId="urn:microsoft.com/office/officeart/2005/8/layout/pyramid1"/>
    <dgm:cxn modelId="{28D4199E-617E-44C9-84F2-ADCA99D9D1CE}" type="presParOf" srcId="{8C222443-D6D5-437E-8A06-7845FF64044F}" destId="{08609C55-E487-4600-AFD0-8994D3888F22}" srcOrd="1" destOrd="0" presId="urn:microsoft.com/office/officeart/2005/8/layout/pyramid1"/>
    <dgm:cxn modelId="{5F3E760A-6D04-4A0C-81DC-02FF76BEB040}" type="presParOf" srcId="{08609C55-E487-4600-AFD0-8994D3888F22}" destId="{7099C5AD-A666-455F-9144-31509FAE35FB}" srcOrd="0" destOrd="0" presId="urn:microsoft.com/office/officeart/2005/8/layout/pyramid1"/>
    <dgm:cxn modelId="{2B75261E-CAAC-4AEE-A6A5-A87956923052}" type="presParOf" srcId="{08609C55-E487-4600-AFD0-8994D3888F22}" destId="{8064A9E2-4365-4891-A563-4210D9FE6047}" srcOrd="1" destOrd="0" presId="urn:microsoft.com/office/officeart/2005/8/layout/pyramid1"/>
    <dgm:cxn modelId="{3FB65398-32C3-4C2B-B157-EDC05C789CCC}" type="presParOf" srcId="{8C222443-D6D5-437E-8A06-7845FF64044F}" destId="{4E66420A-6794-4210-A8DC-A681DFE94B26}" srcOrd="2" destOrd="0" presId="urn:microsoft.com/office/officeart/2005/8/layout/pyramid1"/>
    <dgm:cxn modelId="{1C54C7A0-506B-4966-A5EE-5B2753B785E2}" type="presParOf" srcId="{4E66420A-6794-4210-A8DC-A681DFE94B26}" destId="{3405B94A-B110-4EB0-B99D-680A85764021}" srcOrd="0" destOrd="0" presId="urn:microsoft.com/office/officeart/2005/8/layout/pyramid1"/>
    <dgm:cxn modelId="{FF07401C-9220-4A26-ADBC-585CD3CC3C53}" type="presParOf" srcId="{4E66420A-6794-4210-A8DC-A681DFE94B26}" destId="{EB789FCB-B92C-4A52-BB06-4A95FA62001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3778-DDCD-4F66-8671-0963E55AC1AB}">
      <dsp:nvSpPr>
        <dsp:cNvPr id="0" name=""/>
        <dsp:cNvSpPr/>
      </dsp:nvSpPr>
      <dsp:spPr>
        <a:xfrm>
          <a:off x="2132887" y="0"/>
          <a:ext cx="3195698" cy="1903376"/>
        </a:xfrm>
        <a:prstGeom prst="trapezoid">
          <a:avLst>
            <a:gd name="adj" fmla="val 71592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Уровень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горно-заводской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зоны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bg1"/>
            </a:solidFill>
          </a:endParaRPr>
        </a:p>
      </dsp:txBody>
      <dsp:txXfrm>
        <a:off x="2132887" y="0"/>
        <a:ext cx="3195698" cy="1903376"/>
      </dsp:txXfrm>
    </dsp:sp>
    <dsp:sp modelId="{7099C5AD-A666-455F-9144-31509FAE35FB}">
      <dsp:nvSpPr>
        <dsp:cNvPr id="0" name=""/>
        <dsp:cNvSpPr/>
      </dsp:nvSpPr>
      <dsp:spPr>
        <a:xfrm>
          <a:off x="1207716" y="1932946"/>
          <a:ext cx="5076296" cy="1641915"/>
        </a:xfrm>
        <a:prstGeom prst="trapezoid">
          <a:avLst>
            <a:gd name="adj" fmla="val 71592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</a:rPr>
            <a:t>Муниципальный уровень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</a:rPr>
            <a:t>С 2016 по настоящее время</a:t>
          </a:r>
          <a:endParaRPr lang="ru-RU" sz="2000" b="1" kern="1200" dirty="0">
            <a:solidFill>
              <a:schemeClr val="tx1"/>
            </a:solidFill>
            <a:effectLst/>
          </a:endParaRPr>
        </a:p>
      </dsp:txBody>
      <dsp:txXfrm>
        <a:off x="2096068" y="1932946"/>
        <a:ext cx="3299592" cy="1641915"/>
      </dsp:txXfrm>
    </dsp:sp>
    <dsp:sp modelId="{3405B94A-B110-4EB0-B99D-680A85764021}">
      <dsp:nvSpPr>
        <dsp:cNvPr id="0" name=""/>
        <dsp:cNvSpPr/>
      </dsp:nvSpPr>
      <dsp:spPr>
        <a:xfrm>
          <a:off x="0" y="3545291"/>
          <a:ext cx="7461474" cy="1665811"/>
        </a:xfrm>
        <a:prstGeom prst="trapezoid">
          <a:avLst>
            <a:gd name="adj" fmla="val 71592"/>
          </a:avLst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Школьный уровень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2014, 2015</a:t>
          </a:r>
          <a:endParaRPr lang="ru-RU" sz="2000" b="1" kern="1200" dirty="0"/>
        </a:p>
      </dsp:txBody>
      <dsp:txXfrm>
        <a:off x="1305757" y="3545291"/>
        <a:ext cx="4849958" cy="1665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sch108trg.educhel.ru/activity/proforientation/post/2020528" TargetMode="External"/><Relationship Id="rId4" Type="http://schemas.openxmlformats.org/officeDocument/2006/relationships/hyperlink" Target="https://vk.com/event223058708?act=e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755576" y="1046903"/>
            <a:ext cx="78488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№108»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1053265" y="1968184"/>
            <a:ext cx="73757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практики Трехгорного ГО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296670" y="2983847"/>
            <a:ext cx="86409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«Глобус»»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64" y="69581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1979712" y="6021288"/>
            <a:ext cx="52748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Трёхгорный Челябинской области, 2023 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971600" y="0"/>
            <a:ext cx="7992888" cy="79208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муниципальных практик и инициатив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на территориях присутствия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2023 году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1033145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33056"/>
            <a:ext cx="1555935" cy="14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75423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657266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210EA1B-F7BF-40DF-A9BC-6908B302FACA}"/>
              </a:ext>
            </a:extLst>
          </p:cNvPr>
          <p:cNvSpPr/>
          <p:nvPr/>
        </p:nvSpPr>
        <p:spPr>
          <a:xfrm>
            <a:off x="978561" y="193920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-18677456"/>
          <a:ext cx="6408713" cy="6705258"/>
        </p:xfrm>
        <a:graphic>
          <a:graphicData uri="http://schemas.openxmlformats.org/drawingml/2006/table">
            <a:tbl>
              <a:tblPr/>
              <a:tblGrid>
                <a:gridCol w="668432"/>
                <a:gridCol w="3017202"/>
                <a:gridCol w="460461"/>
                <a:gridCol w="1802157"/>
                <a:gridCol w="460461"/>
              </a:tblGrid>
              <a:tr h="1196932">
                <a:tc>
                  <a:txBody>
                    <a:bodyPr/>
                    <a:lstStyle/>
                    <a:p>
                      <a:pPr marL="342900" marR="111125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49580" algn="l"/>
                          <a:tab pos="449580" algn="l"/>
                          <a:tab pos="727710" algn="l"/>
                        </a:tabLst>
                      </a:pPr>
                      <a:r>
                        <a:rPr lang="ru-RU" sz="200" b="1" u="sng" dirty="0">
                          <a:latin typeface="Times New Roman"/>
                          <a:ea typeface="Times New Roman"/>
                          <a:cs typeface="Times New Roman"/>
                        </a:rPr>
                        <a:t>Вовлеченные лица и рамки проекта: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2509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Заказчик процесса: </a:t>
                      </a: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С.П.Михайлова - директор МБОУ «СОШ №108» заместители директора по УВР и ВР </a:t>
                      </a:r>
                    </a:p>
                    <a:p>
                      <a:pPr marL="12509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Владелец процесса: </a:t>
                      </a: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С.П.Михайлова -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директор МБОУ «СОШ №108»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2509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Периметр процесса:</a:t>
                      </a: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МБОУ «СОШ №108»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2509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Границы процесса: 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момента начала сбора информации до размещения плана в группе ВК «Педагоги _108»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25095" marR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Руководитель проекта: </a:t>
                      </a:r>
                      <a:r>
                        <a:rPr lang="ru-RU" sz="200" dirty="0" err="1">
                          <a:latin typeface="Times New Roman"/>
                          <a:ea typeface="Times New Roman"/>
                          <a:cs typeface="Times New Roman"/>
                        </a:rPr>
                        <a:t>Белавусова</a:t>
                      </a: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 А.Н. - 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заместитель директора МБОУ «СОШ №108» по воспитательной работе </a:t>
                      </a:r>
                      <a:r>
                        <a:rPr lang="ru-RU" sz="200" b="1" dirty="0">
                          <a:latin typeface="Times New Roman"/>
                          <a:ea typeface="Times New Roman"/>
                          <a:cs typeface="Times New Roman"/>
                        </a:rPr>
                        <a:t>Команда проекта: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Хакимова С.Н. – заместитель директора по УВР, </a:t>
                      </a:r>
                      <a:r>
                        <a:rPr lang="ru-RU" sz="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Белавусова</a:t>
                      </a:r>
                      <a:r>
                        <a:rPr lang="ru-RU" sz="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А.Н. – заместитель директора по ВР, Макарова Н.В. - заместитель директора по УВР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u="sng">
                          <a:latin typeface="Times New Roman"/>
                          <a:ea typeface="Times New Roman"/>
                          <a:cs typeface="Times New Roman"/>
                        </a:rPr>
                        <a:t>2. Обоснование выбора: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>
                          <a:latin typeface="Times New Roman"/>
                          <a:ea typeface="Times New Roman"/>
                          <a:cs typeface="Times New Roman"/>
                        </a:rPr>
                        <a:t>Ключевой риск:</a:t>
                      </a: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 нерациональное использование рабочего времени </a:t>
                      </a:r>
                      <a:r>
                        <a:rPr lang="ru-RU" sz="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администрацией школы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>
                          <a:latin typeface="Times New Roman"/>
                          <a:ea typeface="Times New Roman"/>
                          <a:cs typeface="Times New Roman"/>
                        </a:rPr>
                        <a:t>Последствия: 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marR="9017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449580" algn="l"/>
                          <a:tab pos="251460" algn="l"/>
                          <a:tab pos="521335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нарушение сроков информирования педагогов о плановых мероприятиях, </a:t>
                      </a:r>
                    </a:p>
                    <a:p>
                      <a:pPr marL="342900" marR="9017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449580" algn="l"/>
                          <a:tab pos="251460" algn="l"/>
                          <a:tab pos="521335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снижение качества и нарушение сроков выполнения других видов работы, </a:t>
                      </a:r>
                    </a:p>
                    <a:p>
                      <a:pPr marL="342900" marR="9017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  <a:tabLst>
                          <a:tab pos="449580" algn="l"/>
                          <a:tab pos="251460" algn="l"/>
                          <a:tab pos="521335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выгорание административной команды</a:t>
                      </a: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>
                          <a:latin typeface="Times New Roman"/>
                          <a:ea typeface="Times New Roman"/>
                          <a:cs typeface="Times New Roman"/>
                        </a:rPr>
                        <a:t>Причина возникновения: 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неэффективная технология формирования еженедельного плана работы</a:t>
                      </a: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>
                          <a:latin typeface="Times New Roman"/>
                          <a:ea typeface="Times New Roman"/>
                          <a:cs typeface="Times New Roman"/>
                        </a:rPr>
                        <a:t>Ценность для заказчика:</a:t>
                      </a:r>
                      <a:r>
                        <a:rPr lang="ru-RU" sz="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сокращение времени на подготовку еженедельного плана,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8580"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повышение качества выполнения других видов работы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/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/>
                </a:tc>
              </a:tr>
              <a:tr h="8350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449580" algn="l"/>
                          <a:tab pos="449580" algn="l"/>
                          <a:tab pos="727710" algn="l"/>
                        </a:tabLst>
                      </a:pPr>
                      <a:r>
                        <a:rPr lang="ru-RU" sz="200" b="1" u="sng">
                          <a:latin typeface="Times New Roman"/>
                          <a:ea typeface="Times New Roman"/>
                          <a:cs typeface="Times New Roman"/>
                        </a:rPr>
                        <a:t>Цели и плановый эффект</a:t>
                      </a: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/>
                </a:tc>
              </a:tr>
              <a:tr h="473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endParaRPr lang="ru-RU" sz="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Текущий показатель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Целевой показатель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9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часов, затраченных на формирование плана работы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25 час.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2 часа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9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Пересылка заместителями директора плана работы по электронной почте</a:t>
                      </a:r>
                      <a:endParaRPr lang="ru-RU" sz="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9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Скачивание текстов планов заместителей директора с электронной почты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Сведение планов заместителей директора в единый план вручную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Да 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«Яндекс. Форма» для плана работы</a:t>
                      </a:r>
                      <a:endParaRPr lang="ru-RU" sz="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Есть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"/>
                    </a:p>
                  </a:txBody>
                  <a:tcPr marL="12102" marR="12102" marT="6051" marB="60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70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7710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Формирование плана работы в «Яндекс. Форме» </a:t>
                      </a:r>
                      <a:endParaRPr lang="ru-RU" sz="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</a:p>
                  </a:txBody>
                  <a:tcPr marL="9077" marR="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449580" algn="l"/>
                        </a:tabLst>
                      </a:pPr>
                      <a:r>
                        <a:rPr lang="ru-RU" sz="200" b="1" u="sng" dirty="0">
                          <a:latin typeface="Times New Roman"/>
                          <a:ea typeface="Times New Roman"/>
                          <a:cs typeface="Times New Roman"/>
                        </a:rPr>
                        <a:t>4. Ключевые события проекта</a:t>
                      </a:r>
                      <a:endParaRPr lang="ru-RU" sz="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marR="9017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Старт проекта – 16.01. 2023г.</a:t>
                      </a:r>
                    </a:p>
                    <a:p>
                      <a:pPr marL="342900" marR="9017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Разработка и диагностика и целевого состояния процесса –16.01.23 -27.03.23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- разработка карты текущей состояния процесса - 16.01.23 - 27.01.23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- анализ и оценка текущего состояния процесса - 30.01.23 -03.02.23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- разработка карты целевого состояния процесса -  06.02.23 - 17.02.23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- разработка «дорожной карты» реализации проекта -20.02.23-03.03.23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3. Установочное совещание по защите подходов оптимизации процессов -  06.03.23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4 . Внедрение улучшений - 07.03.23 - 13.03.23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5. Анализ и оценка достижения целевых показателей проекта – 14.03.23-21.03.23</a:t>
                      </a:r>
                    </a:p>
                    <a:p>
                      <a:pPr marL="310515" marR="90170" indent="-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270510" algn="l"/>
                          <a:tab pos="310515" algn="l"/>
                        </a:tabLst>
                      </a:pPr>
                      <a:r>
                        <a:rPr lang="ru-RU" sz="200" dirty="0">
                          <a:latin typeface="Times New Roman"/>
                          <a:ea typeface="Times New Roman"/>
                          <a:cs typeface="Times New Roman"/>
                        </a:rPr>
                        <a:t>6. Защита отчетной презентации и закрытие проекта – 27.03.23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88073" y="927509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интерактивной, профориентационной площадки, обеспечивающей знакомство обучающихся с основами проектного управления, профессионального самоопределения и осознанного выбора профессий, востребованных в Челябинской области и в городе Трёхгорном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306896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Проинформировать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о рынке профессий, востребованных на градообразующем предприятии ФГУП «ПСЗ», в муниципальном образовании города Трёхгорного, Челябинской области.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участников команд с основными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надпрофессиональными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навыками («Атлас новых профессий»), которые позволяют специалистам работать эффективнее, переходить между отраслями и сохранять при этом востребованность.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развития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надпрофессиональных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 в процессе разработки и защиты собственной концепции социального проекта.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210EA1B-F7BF-40DF-A9BC-6908B302FACA}"/>
              </a:ext>
            </a:extLst>
          </p:cNvPr>
          <p:cNvSpPr/>
          <p:nvPr/>
        </p:nvSpPr>
        <p:spPr>
          <a:xfrm>
            <a:off x="835685" y="2492896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65" y="2827353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7497794-9612-4F4A-A163-8A1DEAAE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C6524DE-3228-43E3-BCF5-F188738A637A}"/>
              </a:ext>
            </a:extLst>
          </p:cNvPr>
          <p:cNvSpPr txBox="1">
            <a:spLocks/>
          </p:cNvSpPr>
          <p:nvPr/>
        </p:nvSpPr>
        <p:spPr>
          <a:xfrm>
            <a:off x="678628" y="116632"/>
            <a:ext cx="8357868" cy="571504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ОПИСАНИЕ МУНИЦИПАЛЬНОЙ ПРАКТИКИ 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«ПРОФОРИЕНТАЦИОННАЯ ШКОЛА «ГЛОБУС»»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654420A-D91E-4D88-BE61-68E1FE13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66906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2195550" y="966717"/>
            <a:ext cx="5544616" cy="10828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 ПРОЕКТА МБОУ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 №108» совместно с ФГУП «ПСЗ» им.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К.А .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Володина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год.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272" y="2049531"/>
            <a:ext cx="4722290" cy="1883525"/>
          </a:xfrm>
          <a:prstGeom prst="round2Diag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«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Глобус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а»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через</a:t>
            </a:r>
            <a:r>
              <a:rPr lang="ru-RU" dirty="0">
                <a:solidFill>
                  <a:schemeClr val="tx1"/>
                </a:solidFill>
              </a:rPr>
              <a:t> командные игры и создание проектов помочь старшеклассникам увидеть себя, свои перспективы и возможности профессионального становления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094115" y="2049531"/>
            <a:ext cx="3824302" cy="1883525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50" dirty="0">
              <a:solidFill>
                <a:schemeClr val="tx1"/>
              </a:solidFill>
            </a:endParaRPr>
          </a:p>
          <a:p>
            <a:pPr algn="just"/>
            <a:r>
              <a:rPr lang="ru-RU" dirty="0" smtClean="0"/>
              <a:t>Команды, состоящие из учащихся 9-11 классов </a:t>
            </a:r>
            <a:r>
              <a:rPr lang="ru-RU" dirty="0"/>
              <a:t>школ города, ТТИ «НИЯУ МИФИ» и молодых специалистов ФГУП «ПСЗ</a:t>
            </a:r>
            <a:r>
              <a:rPr lang="ru-RU" dirty="0" smtClean="0"/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444166"/>
              </p:ext>
            </p:extLst>
          </p:nvPr>
        </p:nvGraphicFramePr>
        <p:xfrm>
          <a:off x="2051721" y="3962784"/>
          <a:ext cx="5472608" cy="257902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472608"/>
              </a:tblGrid>
              <a:tr h="48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СОДЕРЖАНИЕ</a:t>
                      </a:r>
                      <a:endParaRPr lang="ru-RU" sz="16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Открытие профориентационной школы «Глобус </a:t>
                      </a:r>
                      <a:r>
                        <a:rPr lang="ru-RU" sz="1400" dirty="0" smtClean="0">
                          <a:effectLst/>
                        </a:rPr>
                        <a:t>»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Визитные карточки команд. Выдача </a:t>
                      </a:r>
                      <a:r>
                        <a:rPr lang="ru-RU" sz="1400" dirty="0" smtClean="0">
                          <a:effectLst/>
                        </a:rPr>
                        <a:t>кейсов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Создание карты </a:t>
                      </a:r>
                      <a:r>
                        <a:rPr lang="ru-RU" sz="1400" dirty="0" smtClean="0">
                          <a:effectLst/>
                        </a:rPr>
                        <a:t>целей.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Круглый стол 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6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Работа</a:t>
                      </a:r>
                      <a:r>
                        <a:rPr lang="ru-RU" sz="1400" baseline="0" dirty="0" smtClean="0">
                          <a:effectLst/>
                        </a:rPr>
                        <a:t> над кейсами «</a:t>
                      </a:r>
                      <a:r>
                        <a:rPr lang="ru-RU" sz="1400" dirty="0" smtClean="0">
                          <a:effectLst/>
                        </a:rPr>
                        <a:t>Профессия</a:t>
                      </a:r>
                      <a:r>
                        <a:rPr lang="ru-RU" sz="1400" dirty="0">
                          <a:effectLst/>
                        </a:rPr>
                        <a:t>» 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Командная </a:t>
                      </a:r>
                      <a:r>
                        <a:rPr lang="ru-RU" sz="1400" dirty="0" smtClean="0">
                          <a:effectLst/>
                        </a:rPr>
                        <a:t>игра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команд над  </a:t>
                      </a:r>
                      <a:r>
                        <a:rPr lang="ru-RU" sz="1400" dirty="0" smtClean="0">
                          <a:effectLst/>
                        </a:rPr>
                        <a:t> проектом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Краш</a:t>
                      </a:r>
                      <a:r>
                        <a:rPr lang="ru-RU" sz="1400" dirty="0">
                          <a:effectLst/>
                        </a:rPr>
                        <a:t>-тест по итогам работы над </a:t>
                      </a:r>
                      <a:r>
                        <a:rPr lang="ru-RU" sz="1400" baseline="0" dirty="0" smtClean="0">
                          <a:effectLst/>
                        </a:rPr>
                        <a:t> п</a:t>
                      </a:r>
                      <a:r>
                        <a:rPr lang="ru-RU" sz="1400" dirty="0" smtClean="0">
                          <a:effectLst/>
                        </a:rPr>
                        <a:t>роектом 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Танцевальный </a:t>
                      </a:r>
                      <a:r>
                        <a:rPr lang="ru-RU" sz="1400" dirty="0" err="1">
                          <a:effectLst/>
                        </a:rPr>
                        <a:t>флешмоб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Подведение итогов, награждение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95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7497794-9612-4F4A-A163-8A1DEAAE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C6524DE-3228-43E3-BCF5-F188738A637A}"/>
              </a:ext>
            </a:extLst>
          </p:cNvPr>
          <p:cNvSpPr txBox="1">
            <a:spLocks/>
          </p:cNvSpPr>
          <p:nvPr/>
        </p:nvSpPr>
        <p:spPr>
          <a:xfrm>
            <a:off x="971600" y="116632"/>
            <a:ext cx="7929618" cy="571504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 МУНИЦИПАЛЬНОЙ ПРАКТИКИ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«ПРОФОРИЕНТАЦИОННАЯ ШКОЛА «ГЛОБУС»»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654420A-D91E-4D88-BE61-68E1FE13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27C6AF-0C1D-4527-B144-2E530B9A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654622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414" y="116632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74294" y="988927"/>
            <a:ext cx="86269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«Глобус», которая является привлекательной для всех участников.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Улучшена инфраструктура города,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площадка для занятий спортом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проведено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Плоггинг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Трехгорном»,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направленное на улучшение экологической обстановки, с вовлечением жителей города разных возрастов.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школ города являются активными участниками проектной деятельности в различных сферах.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20 % участников профориентационной школы «ГЛОБУС» связали выбор своей профессии с проектным управлением.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51416" r="67771" b="16514"/>
          <a:stretch/>
        </p:blipFill>
        <p:spPr bwMode="auto">
          <a:xfrm>
            <a:off x="713004" y="3574250"/>
            <a:ext cx="3453200" cy="2970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08" y="3602894"/>
            <a:ext cx="3763629" cy="2791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9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7497794-9612-4F4A-A163-8A1DEAAE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654420A-D91E-4D88-BE61-68E1FE13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29" y="539649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27C6AF-0C1D-4527-B144-2E530B9A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33" y="652675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8A55C66-68B7-48C9-8F5D-5F102CFFDCAB}"/>
              </a:ext>
            </a:extLst>
          </p:cNvPr>
          <p:cNvSpPr/>
          <p:nvPr/>
        </p:nvSpPr>
        <p:spPr>
          <a:xfrm>
            <a:off x="2285984" y="214290"/>
            <a:ext cx="478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Руководитель и команда проекта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24986"/>
            <a:ext cx="2111760" cy="2243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16220"/>
            <a:ext cx="2287743" cy="2940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97" y="1499257"/>
            <a:ext cx="2183562" cy="313940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AC6524DE-3228-43E3-BCF5-F188738A637A}"/>
              </a:ext>
            </a:extLst>
          </p:cNvPr>
          <p:cNvSpPr txBox="1">
            <a:spLocks/>
          </p:cNvSpPr>
          <p:nvPr/>
        </p:nvSpPr>
        <p:spPr>
          <a:xfrm>
            <a:off x="-108519" y="3067507"/>
            <a:ext cx="3384376" cy="571504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ПРОЕКТА,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ЗАМЕСТИТЕЛЬ ДИРЕКТОРА ПО ВР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БЕЛАВУСОВА А.Н.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AC6524DE-3228-43E3-BCF5-F188738A637A}"/>
              </a:ext>
            </a:extLst>
          </p:cNvPr>
          <p:cNvSpPr txBox="1">
            <a:spLocks/>
          </p:cNvSpPr>
          <p:nvPr/>
        </p:nvSpPr>
        <p:spPr>
          <a:xfrm>
            <a:off x="2736794" y="4869160"/>
            <a:ext cx="3384376" cy="87343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 о. директора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МАКАРОВА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Н.В.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C6524DE-3228-43E3-BCF5-F188738A637A}"/>
              </a:ext>
            </a:extLst>
          </p:cNvPr>
          <p:cNvSpPr txBox="1">
            <a:spLocks/>
          </p:cNvSpPr>
          <p:nvPr/>
        </p:nvSpPr>
        <p:spPr>
          <a:xfrm>
            <a:off x="5607859" y="5556764"/>
            <a:ext cx="3384376" cy="87343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УВР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ХАКИМОВА С.Н.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6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55381856"/>
              </p:ext>
            </p:extLst>
          </p:nvPr>
        </p:nvGraphicFramePr>
        <p:xfrm>
          <a:off x="1134694" y="1452605"/>
          <a:ext cx="7461474" cy="521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11284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59465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-324544" y="213427"/>
            <a:ext cx="961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ПЕРСПЕКТИВА РАЗВИТИЯ МУНИЦИПАЛЬНОЙ ПРАКТИКИ 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ПРОФОРИЕНТАЦИОННАЯ ШКОЛА «ГЛОБУС»»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1" y="2153282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0" y="214290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ФОТО, ИЛЛЮСТРИРУЮЩИЕ ПРАКТИКУ 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ПРОФОРИЕНТАЦИОННАЯ ШКОЛА «ГЛОБУС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G:\флэшка\администрирование\admin\2023_2024\КОНКУРСЫ ПРОЕКТЫ ШКОЛА\Практики\Публикация\2 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52" y="2423015"/>
            <a:ext cx="4199111" cy="23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G:\флэшка\администрирование\admin\2023_2024\КОНКУРСЫ ПРОЕКТЫ ШКОЛА\Практики\Публикация\3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" y="4005063"/>
            <a:ext cx="3974575" cy="26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G:\флэшка\администрирование\admin\2023_2024\КОНКУРСЫ ПРОЕКТЫ ШКОЛА\Практики\Публикация\1 ф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" y="1126396"/>
            <a:ext cx="3982340" cy="26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91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0" y="214290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ФОТО, ИЛЛЮСТРИРУЮЩИЕ ПРАКТИКУ 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ПРОФОРИЕНТАЦИОННАЯ ШКОЛА «ГЛОБУС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G:\флэшка\администрирование\admin\2023_2024\КОНКУРСЫ ПРОЕКТЫ ШКОЛА\Практики\Публикация\6 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6" y="4136951"/>
            <a:ext cx="3907550" cy="26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G:\флэшка\администрирование\admin\2023_2024\КОНКУРСЫ ПРОЕКТЫ ШКОЛА\Практики\Публикация\4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1" y="1074401"/>
            <a:ext cx="3907550" cy="29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G:\флэшка\администрирование\admin\2023_2024\КОНКУРСЫ ПРОЕКТЫ ШКОЛА\Практики\Публикация\5 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4197698" y="2667962"/>
            <a:ext cx="4766790" cy="26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4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1CAD2D00-2E32-44F1-9195-0482C5AE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57148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238726-258B-4125-9163-CA4C721158FB}"/>
              </a:ext>
            </a:extLst>
          </p:cNvPr>
          <p:cNvSpPr/>
          <p:nvPr/>
        </p:nvSpPr>
        <p:spPr>
          <a:xfrm>
            <a:off x="1149944" y="31096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«Профориентационной школы «Глобус 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«СОШ №108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A3081CF-7BC6-4A55-841A-83D7C1BD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94" y="6418619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84" y="0"/>
            <a:ext cx="928693" cy="9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47011" y="5449437"/>
            <a:ext cx="4155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n-CL" dirty="0">
                <a:hlinkClick r:id="rId4"/>
              </a:rPr>
              <a:t>https://</a:t>
            </a:r>
            <a:r>
              <a:rPr lang="arn-CL" dirty="0" smtClean="0">
                <a:hlinkClick r:id="rId4"/>
              </a:rPr>
              <a:t>vk.com/event223058708?act=edit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9502" y="59149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n-CL" dirty="0">
                <a:hlinkClick r:id="rId5"/>
              </a:rPr>
              <a:t>https://</a:t>
            </a:r>
            <a:r>
              <a:rPr lang="arn-CL" dirty="0" smtClean="0">
                <a:hlinkClick r:id="rId5"/>
              </a:rPr>
              <a:t>sch108trg.educhel.ru/activity/proforientation/post/2020528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17603" r="59412" b="7277"/>
          <a:stretch/>
        </p:blipFill>
        <p:spPr bwMode="auto">
          <a:xfrm>
            <a:off x="419502" y="944285"/>
            <a:ext cx="4136755" cy="497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5115" r="51378" b="19112"/>
          <a:stretch/>
        </p:blipFill>
        <p:spPr bwMode="auto">
          <a:xfrm>
            <a:off x="4747011" y="2162102"/>
            <a:ext cx="4285184" cy="25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8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789</Words>
  <Application>Microsoft Office PowerPoint</Application>
  <PresentationFormat>Экран (4:3)</PresentationFormat>
  <Paragraphs>133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Конкурс лучших муниципальных практик и инициатив  социально-экономического развития на территориях присутствия Госкорпорации «Росатом»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sveta</cp:lastModifiedBy>
  <cp:revision>230</cp:revision>
  <cp:lastPrinted>2019-04-25T09:14:46Z</cp:lastPrinted>
  <dcterms:created xsi:type="dcterms:W3CDTF">2018-08-20T14:01:12Z</dcterms:created>
  <dcterms:modified xsi:type="dcterms:W3CDTF">2023-10-20T08:32:32Z</dcterms:modified>
</cp:coreProperties>
</file>